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8" r:id="rId21"/>
    <p:sldId id="275" r:id="rId22"/>
    <p:sldId id="276" r:id="rId23"/>
    <p:sldId id="289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4B58-FDE5-4256-87DA-E9808E97FE5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8D32-571E-4855-B3A1-4BD2DCD9B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7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9A2-E158-44FF-A1FE-5E1886D6E180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0953-E977-4775-81E3-AFC8FAB0F9DB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FFBE-3E19-4838-9EF1-40454BEA8444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665-BCDD-48CA-B0AA-F2A20F57844F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76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B045-A8E7-4779-B1E5-D0341DE22B2A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0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D334-1F81-4D5F-8B16-7D3E7BD897AA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2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3D855-D0B0-4662-B619-F4984F6C33F5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6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876F-0EC2-4591-A14A-AAB7DBD89D2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51D4-FB86-425C-8D77-9B6916620D3B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0ABA-EC8A-4752-B1D8-C921442474AD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2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62C3-3E9C-4502-819A-026049D6908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9D3D-F228-4285-A0DF-B18882335910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4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E019-A4ED-4A49-B735-67BFCD42E627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9BE4-3892-4550-B194-010F971E051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772D-C6BB-4570-A4B4-FF7C42AFA13A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2A-8AB1-4068-AD64-87D7BBD4FB3E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30DE-2E1D-4C23-8E11-18DD5898817A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EA8BFA-731A-4265-B190-AC982D09419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B606-0D28-4BEB-8648-9E8E9D4C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5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071887" cy="3329581"/>
          </a:xfrm>
        </p:spPr>
        <p:txBody>
          <a:bodyPr/>
          <a:lstStyle/>
          <a:p>
            <a:r>
              <a:rPr lang="en-US" dirty="0"/>
              <a:t>Eigenvalues 2: Shifted QR and Least Squares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119261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Shifted QR Algorithm </a:t>
            </a:r>
            <a:r>
              <a:rPr lang="en-US" dirty="0" err="1"/>
              <a:t>algorithm</a:t>
            </a:r>
            <a:r>
              <a:rPr lang="en-US" dirty="0"/>
              <a:t> (draft)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 n &gt; 1</a:t>
                </a:r>
              </a:p>
              <a:p>
                <a:pPr marL="0" indent="0">
                  <a:buNone/>
                </a:pPr>
                <a:r>
                  <a:rPr lang="en-US" dirty="0"/>
                  <a:t>	while max(A(n,1:n-1))&gt;</a:t>
                </a:r>
                <a:r>
                  <a:rPr lang="en-US" dirty="0" err="1"/>
                  <a:t>tol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s = A(</a:t>
                </a:r>
                <a:r>
                  <a:rPr lang="en-US" dirty="0" err="1"/>
                  <a:t>n,n</a:t>
                </a:r>
                <a:r>
                  <a:rPr lang="en-US" dirty="0"/>
                  <a:t>);	%value of shift s</a:t>
                </a:r>
              </a:p>
              <a:p>
                <a:pPr marL="0" indent="0">
                  <a:buNone/>
                </a:pPr>
                <a:r>
                  <a:rPr lang="en-US" dirty="0"/>
                  <a:t>		[Q,R]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𝐷𝑒𝑐𝑜𝑚𝑝𝑜𝑠𝑖𝑡𝑖𝑜𝑛</m:t>
                    </m:r>
                  </m:oMath>
                </a14:m>
                <a:r>
                  <a:rPr lang="en-US" dirty="0"/>
                  <a:t>(A-</a:t>
                </a:r>
                <a:r>
                  <a:rPr lang="en-US" dirty="0" err="1"/>
                  <a:t>s</a:t>
                </a:r>
                <a:r>
                  <a:rPr lang="en-US" dirty="0" err="1">
                    <a:latin typeface="Bell MT" panose="02020503060305020303" pitchFamily="18" charset="0"/>
                  </a:rPr>
                  <a:t>I</a:t>
                </a:r>
                <a:r>
                  <a:rPr lang="en-US" dirty="0"/>
                  <a:t>);	%Decompose the shifted matrix</a:t>
                </a:r>
              </a:p>
              <a:p>
                <a:pPr marL="0" indent="0">
                  <a:buNone/>
                </a:pPr>
                <a:r>
                  <a:rPr lang="en-US" dirty="0"/>
                  <a:t>		A = R*</a:t>
                </a:r>
                <a:r>
                  <a:rPr lang="en-US" dirty="0" err="1"/>
                  <a:t>Q+s</a:t>
                </a:r>
                <a:r>
                  <a:rPr lang="en-US" dirty="0" err="1">
                    <a:latin typeface="Bell MT" panose="02020503060305020303" pitchFamily="18" charset="0"/>
                  </a:rPr>
                  <a:t>I</a:t>
                </a:r>
                <a:r>
                  <a:rPr lang="en-US" dirty="0">
                    <a:latin typeface="Bell MT" panose="02020503060305020303" pitchFamily="18" charset="0"/>
                  </a:rPr>
                  <a:t>;	</a:t>
                </a:r>
                <a:r>
                  <a:rPr lang="en-US" dirty="0">
                    <a:latin typeface="+mn-lt"/>
                  </a:rPr>
                  <a:t>%Move it towards real </a:t>
                </a:r>
                <a:r>
                  <a:rPr lang="en-US" dirty="0" err="1">
                    <a:latin typeface="+mn-lt"/>
                  </a:rPr>
                  <a:t>schur</a:t>
                </a:r>
                <a:r>
                  <a:rPr lang="en-US" dirty="0">
                    <a:latin typeface="+mn-lt"/>
                  </a:rPr>
                  <a:t> form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Bell MT" panose="02020503060305020303" pitchFamily="18" charset="0"/>
                  </a:rPr>
                  <a:t>	</a:t>
                </a:r>
                <a:r>
                  <a:rPr lang="en-US" dirty="0">
                    <a:latin typeface="+mn-lt"/>
                  </a:rPr>
                  <a:t>end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lam(n) = A(</a:t>
                </a:r>
                <a:r>
                  <a:rPr lang="en-US" dirty="0" err="1">
                    <a:latin typeface="+mn-lt"/>
                  </a:rPr>
                  <a:t>n,n</a:t>
                </a:r>
                <a:r>
                  <a:rPr lang="en-US" dirty="0">
                    <a:latin typeface="+mn-lt"/>
                  </a:rPr>
                  <a:t>);	%We have found one eigenvalue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n = n -1		%decrement 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A = A(1:n,1:n)	%deflate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end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lam(1) = A(1,1)	%Last eigenvalue is the remaining element.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1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92A6C-6506-4F80-8A0E-F6BB1D7F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Shifted QR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algorithm works fine if we can put the matrix into a fully upper triangular form.</a:t>
                </a:r>
              </a:p>
              <a:p>
                <a:r>
                  <a:rPr lang="en-US" dirty="0"/>
                  <a:t>However, sometimes the matrix contains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submatrices on the diagonal.</a:t>
                </a:r>
              </a:p>
              <a:p>
                <a:r>
                  <a:rPr lang="en-US" dirty="0"/>
                  <a:t>We need a way to account for this possibility in the algorithm.</a:t>
                </a:r>
              </a:p>
              <a:p>
                <a:r>
                  <a:rPr lang="en-US" dirty="0"/>
                  <a:t>This is simple enough.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100F7-D87B-486C-BDB8-A2D3515B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96307"/>
            <a:ext cx="9404723" cy="1400530"/>
          </a:xfrm>
        </p:spPr>
        <p:txBody>
          <a:bodyPr/>
          <a:lstStyle/>
          <a:p>
            <a:r>
              <a:rPr lang="en-US" dirty="0"/>
              <a:t>Improved Shifted QR Algorithm </a:t>
            </a:r>
            <a:r>
              <a:rPr lang="en-US" dirty="0" err="1"/>
              <a:t>algorithm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1121" y="1624648"/>
                <a:ext cx="8946541" cy="4195481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/>
                  <a:t>while n &gt; 1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/>
                  <a:t>	</a:t>
                </a:r>
                <a:r>
                  <a:rPr lang="en-US" sz="1400" dirty="0" err="1"/>
                  <a:t>nstep</a:t>
                </a:r>
                <a:r>
                  <a:rPr lang="en-US" sz="1400" dirty="0"/>
                  <a:t> = 0;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/>
                  <a:t>	while max(A(n,1:n-1))&gt;</a:t>
                </a:r>
                <a:r>
                  <a:rPr lang="en-US" sz="1400" dirty="0" err="1"/>
                  <a:t>tol</a:t>
                </a:r>
                <a:r>
                  <a:rPr lang="en-US" sz="1400" dirty="0"/>
                  <a:t> &amp;&amp; </a:t>
                </a:r>
                <a:r>
                  <a:rPr lang="en-US" sz="1400" dirty="0" err="1"/>
                  <a:t>nstep</a:t>
                </a:r>
                <a:r>
                  <a:rPr lang="en-US" sz="1400" dirty="0"/>
                  <a:t> &lt; </a:t>
                </a:r>
                <a:r>
                  <a:rPr lang="en-US" sz="1400" dirty="0" err="1"/>
                  <a:t>nstep_max</a:t>
                </a:r>
                <a:endParaRPr lang="en-US" sz="1400" dirty="0"/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/>
                  <a:t>		</a:t>
                </a:r>
                <a:r>
                  <a:rPr lang="en-US" sz="1400" dirty="0" err="1"/>
                  <a:t>nstep</a:t>
                </a:r>
                <a:r>
                  <a:rPr lang="en-US" sz="1400" dirty="0"/>
                  <a:t> = </a:t>
                </a:r>
                <a:r>
                  <a:rPr lang="en-US" sz="1400" dirty="0" err="1"/>
                  <a:t>nstep</a:t>
                </a:r>
                <a:r>
                  <a:rPr lang="en-US" sz="1400" dirty="0"/>
                  <a:t> + 1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/>
                  <a:t>		s = A(</a:t>
                </a:r>
                <a:r>
                  <a:rPr lang="en-US" sz="1400" dirty="0" err="1"/>
                  <a:t>n,n</a:t>
                </a:r>
                <a:r>
                  <a:rPr lang="en-US" sz="1400" dirty="0"/>
                  <a:t>);	%  value of shift s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/>
                  <a:t>		[Q,R] =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𝐷𝑒𝑐𝑜𝑚𝑝𝑜𝑠𝑖𝑡𝑖𝑜𝑛</m:t>
                    </m:r>
                  </m:oMath>
                </a14:m>
                <a:r>
                  <a:rPr lang="en-US" sz="1400" dirty="0"/>
                  <a:t>(A-</a:t>
                </a:r>
                <a:r>
                  <a:rPr lang="en-US" sz="1400" dirty="0" err="1"/>
                  <a:t>s</a:t>
                </a:r>
                <a:r>
                  <a:rPr lang="en-US" sz="1400" dirty="0" err="1">
                    <a:latin typeface="Bell MT" panose="02020503060305020303" pitchFamily="18" charset="0"/>
                  </a:rPr>
                  <a:t>I</a:t>
                </a:r>
                <a:r>
                  <a:rPr lang="en-US" sz="1400" dirty="0"/>
                  <a:t>);	%  Decompose the shifted matrix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/>
                  <a:t>		A = R*</a:t>
                </a:r>
                <a:r>
                  <a:rPr lang="en-US" sz="1400" dirty="0" err="1"/>
                  <a:t>Q+s</a:t>
                </a:r>
                <a:r>
                  <a:rPr lang="en-US" sz="1400" dirty="0" err="1">
                    <a:latin typeface="Bell MT" panose="02020503060305020303" pitchFamily="18" charset="0"/>
                  </a:rPr>
                  <a:t>I</a:t>
                </a:r>
                <a:r>
                  <a:rPr lang="en-US" sz="1400" dirty="0">
                    <a:latin typeface="Bell MT" panose="02020503060305020303" pitchFamily="18" charset="0"/>
                  </a:rPr>
                  <a:t>;	</a:t>
                </a:r>
                <a:r>
                  <a:rPr lang="en-US" sz="1400" dirty="0">
                    <a:latin typeface="+mn-lt"/>
                  </a:rPr>
                  <a:t>%  Move it towards upper </a:t>
                </a:r>
                <a:r>
                  <a:rPr lang="en-US" sz="1400" dirty="0" err="1">
                    <a:latin typeface="+mn-lt"/>
                  </a:rPr>
                  <a:t>schur</a:t>
                </a:r>
                <a:r>
                  <a:rPr lang="en-US" sz="1400" dirty="0">
                    <a:latin typeface="+mn-lt"/>
                  </a:rPr>
                  <a:t> form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Bell MT" panose="02020503060305020303" pitchFamily="18" charset="0"/>
                  </a:rPr>
                  <a:t>	</a:t>
                </a:r>
                <a:r>
                  <a:rPr lang="en-US" sz="1400" dirty="0">
                    <a:latin typeface="+mn-lt"/>
                  </a:rPr>
                  <a:t>end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if </a:t>
                </a:r>
                <a:r>
                  <a:rPr lang="en-US" sz="1400" dirty="0" err="1">
                    <a:latin typeface="+mn-lt"/>
                  </a:rPr>
                  <a:t>nstep</a:t>
                </a:r>
                <a:r>
                  <a:rPr lang="en-US" sz="1400" dirty="0">
                    <a:latin typeface="+mn-lt"/>
                  </a:rPr>
                  <a:t> &lt; </a:t>
                </a:r>
                <a:r>
                  <a:rPr lang="en-US" sz="1400" dirty="0" err="1">
                    <a:latin typeface="+mn-lt"/>
                  </a:rPr>
                  <a:t>nstep_max</a:t>
                </a:r>
                <a:r>
                  <a:rPr lang="en-US" sz="1400" dirty="0">
                    <a:latin typeface="+mn-lt"/>
                  </a:rPr>
                  <a:t>	%  We have a 1x1 submatrix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	lam(n) = A(</a:t>
                </a:r>
                <a:r>
                  <a:rPr lang="en-US" sz="1400" dirty="0" err="1">
                    <a:latin typeface="+mn-lt"/>
                  </a:rPr>
                  <a:t>n,n</a:t>
                </a:r>
                <a:r>
                  <a:rPr lang="en-US" sz="1400" dirty="0">
                    <a:latin typeface="+mn-lt"/>
                  </a:rPr>
                  <a:t>);	%  We have found one eigenvalue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	n = n -1		%  decrement n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	A = A(1:n,1:n)	%  deflate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else	%We have a 2x2 submatrix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	discriminant = (A(n-1,n-1)-A(</a:t>
                </a:r>
                <a:r>
                  <a:rPr lang="en-US" sz="1400" dirty="0" err="1">
                    <a:latin typeface="+mn-lt"/>
                  </a:rPr>
                  <a:t>n,n</a:t>
                </a:r>
                <a:r>
                  <a:rPr lang="en-US" sz="1400" dirty="0">
                    <a:latin typeface="+mn-lt"/>
                  </a:rPr>
                  <a:t>))^2 + 4*A(n,n-1)*A(n-1,n)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	lam(n) = </a:t>
                </a:r>
                <a:r>
                  <a:rPr lang="en-US" sz="1400" dirty="0"/>
                  <a:t>(A(n-1,n-1)-A(</a:t>
                </a:r>
                <a:r>
                  <a:rPr lang="en-US" sz="1400" dirty="0" err="1"/>
                  <a:t>n,n</a:t>
                </a:r>
                <a:r>
                  <a:rPr lang="en-US" sz="1400" dirty="0"/>
                  <a:t>) + </a:t>
                </a:r>
                <a:r>
                  <a:rPr lang="en-US" sz="1400" dirty="0" err="1"/>
                  <a:t>sqrt</a:t>
                </a:r>
                <a:r>
                  <a:rPr lang="en-US" sz="1400" dirty="0"/>
                  <a:t>(discriminant))/2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/>
                  <a:t>		lam(n-1) = (A(n-1,n-1)-A(</a:t>
                </a:r>
                <a:r>
                  <a:rPr lang="en-US" sz="1400" dirty="0" err="1"/>
                  <a:t>n,n</a:t>
                </a:r>
                <a:r>
                  <a:rPr lang="en-US" sz="1400" dirty="0"/>
                  <a:t>) - </a:t>
                </a:r>
                <a:r>
                  <a:rPr lang="en-US" sz="1400" dirty="0" err="1"/>
                  <a:t>sqrt</a:t>
                </a:r>
                <a:r>
                  <a:rPr lang="en-US" sz="1400" dirty="0"/>
                  <a:t>(discriminant))/2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	n = n-2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	A=A(1:n,1:n)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	end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end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if n&gt;0	</a:t>
                </a:r>
              </a:p>
              <a:p>
                <a:pPr marL="0" indent="0">
                  <a:spcBef>
                    <a:spcPts val="100"/>
                  </a:spcBef>
                  <a:buNone/>
                </a:pPr>
                <a:r>
                  <a:rPr lang="en-US" sz="1400" dirty="0">
                    <a:latin typeface="+mn-lt"/>
                  </a:rPr>
                  <a:t>lam(1) = A(1,1)	%  Last eigenvalue is the remaining element.</a:t>
                </a:r>
                <a:br>
                  <a:rPr lang="en-US" sz="1400" dirty="0">
                    <a:latin typeface="+mn-lt"/>
                  </a:rPr>
                </a:br>
                <a:r>
                  <a:rPr lang="en-US" sz="1400" dirty="0">
                    <a:latin typeface="+mn-lt"/>
                  </a:rPr>
                  <a:t>end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121" y="1624648"/>
                <a:ext cx="8946541" cy="4195481"/>
              </a:xfrm>
              <a:blipFill>
                <a:blip r:embed="rId2"/>
                <a:stretch>
                  <a:fillRect l="-204" t="-291" b="-26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6931C-E05B-4069-8F6B-724FB6B7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6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</a:t>
            </a:r>
            <a:r>
              <a:rPr lang="en-US" dirty="0" err="1"/>
              <a:t>Hessenberg</a:t>
            </a:r>
            <a:r>
              <a:rPr lang="en-US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Improved Shifted QR Algorithm will not be able to move all matrices into a real </a:t>
                </a:r>
                <a:r>
                  <a:rPr lang="en-US" dirty="0" err="1"/>
                  <a:t>Schur</a:t>
                </a:r>
                <a:r>
                  <a:rPr lang="en-US" dirty="0"/>
                  <a:t> form.</a:t>
                </a:r>
              </a:p>
              <a:p>
                <a:r>
                  <a:rPr lang="en-US" dirty="0"/>
                  <a:t>This can occur when the matrix has repeated complex eigenvalues.</a:t>
                </a:r>
              </a:p>
              <a:p>
                <a:r>
                  <a:rPr lang="en-US" dirty="0"/>
                  <a:t>To find these, we need to replace matrix with an Upper </a:t>
                </a:r>
                <a:r>
                  <a:rPr lang="en-US" dirty="0" err="1"/>
                  <a:t>Hessenberg</a:t>
                </a:r>
                <a:r>
                  <a:rPr lang="en-US" dirty="0"/>
                  <a:t> matrix.</a:t>
                </a:r>
              </a:p>
              <a:p>
                <a:r>
                  <a:rPr lang="en-US" dirty="0"/>
                  <a:t>An Upper </a:t>
                </a:r>
                <a:r>
                  <a:rPr lang="en-US" dirty="0" err="1"/>
                  <a:t>Hessenberg</a:t>
                </a:r>
                <a:r>
                  <a:rPr lang="en-US" dirty="0"/>
                  <a:t> matrix is one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do this, we will need Householder reflectors.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594" y="4495444"/>
            <a:ext cx="2733675" cy="19526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13D59-2000-4640-BC3E-768CFD44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90739" y="6448069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Householder Reflectors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Householder Reflector is an orthogonal matrix that reflects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-vectors through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dimensional hyperplane.</a:t>
                </a:r>
              </a:p>
              <a:p>
                <a:r>
                  <a:rPr lang="en-US" dirty="0"/>
                  <a:t>The length of the vector remains unchanged which makes them useful for manipulating vectors.</a:t>
                </a:r>
              </a:p>
              <a:p>
                <a:r>
                  <a:rPr lang="en-US" dirty="0"/>
                  <a:t>With a Householder reflector we can take an</a:t>
                </a:r>
              </a:p>
              <a:p>
                <a:pPr marL="0" indent="0">
                  <a:buNone/>
                </a:pPr>
                <a:r>
                  <a:rPr lang="en-US" dirty="0"/>
                  <a:t>arbitrary vector </a:t>
                </a:r>
                <a:r>
                  <a:rPr lang="en-US" b="1" dirty="0"/>
                  <a:t>x</a:t>
                </a:r>
                <a:r>
                  <a:rPr lang="en-US" dirty="0"/>
                  <a:t> to a vector </a:t>
                </a:r>
                <a:r>
                  <a:rPr lang="en-US" b="1" dirty="0"/>
                  <a:t>w</a:t>
                </a:r>
                <a:r>
                  <a:rPr lang="en-US" dirty="0"/>
                  <a:t> with the same </a:t>
                </a:r>
              </a:p>
              <a:p>
                <a:pPr marL="0" indent="0">
                  <a:buNone/>
                </a:pPr>
                <a:r>
                  <a:rPr lang="en-US" dirty="0"/>
                  <a:t>length using the equation,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do this easily using a projection matrix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It’s easy to see that the Householder reflector is thus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7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736" y="2964425"/>
            <a:ext cx="4749717" cy="26643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F10F7-E7A3-4AB7-9731-541C28DC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2263" y="5682048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37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Householder Reflectors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 general, if we have two vectors with the same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and we want to find the Householder reflector that takes x to w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Ex. Find the Householder reflector that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=[3 4]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=[5 0]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308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4A528-B192-4FF2-8CA8-77599A50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</a:t>
            </a:r>
            <a:r>
              <a:rPr lang="en-US" dirty="0" err="1"/>
              <a:t>Hessenberg</a:t>
            </a:r>
            <a:r>
              <a:rPr lang="en-US" dirty="0"/>
              <a:t> using Householder  Reflectors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now use Householders reflectors to find a similar matrix that is Upper </a:t>
                </a:r>
                <a:r>
                  <a:rPr lang="en-US" dirty="0" err="1"/>
                  <a:t>Hessenberg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𝑯𝑸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We begin by defining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 be the vector containing all but the first element of the first column of </a:t>
                </a:r>
                <a:r>
                  <a:rPr lang="en-US" b="1" dirty="0"/>
                  <a:t>A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then 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to be the Householder reflection that takes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 the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,0,0…,0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then the Identity matrix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inserted into the bottom right corner.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046" y="5104577"/>
            <a:ext cx="6303544" cy="16496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5E8B2-6934-44A4-A7FF-E3A74284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75119" y="6446451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</a:t>
            </a:r>
            <a:r>
              <a:rPr lang="en-US" dirty="0" err="1"/>
              <a:t>Hessenberg</a:t>
            </a:r>
            <a:r>
              <a:rPr lang="en-US" dirty="0"/>
              <a:t> using Householder  reflectors </a:t>
            </a:r>
            <a:r>
              <a:rPr lang="en-US" dirty="0" err="1"/>
              <a:t>cntd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to insert the right-hand orthogonal matrix as well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are making progress! We have the first column completed.</a:t>
                </a:r>
              </a:p>
              <a:p>
                <a:r>
                  <a:rPr lang="en-US" dirty="0"/>
                  <a:t>We then continue with this procedure now taking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vector consisting of all but the first two elements of the second column.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26" y="2532769"/>
            <a:ext cx="6989595" cy="1706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587" y="5356748"/>
            <a:ext cx="5804234" cy="14230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0D417-BC30-49A0-9DB6-0B3A4854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49478" y="3996769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470223" y="6472017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2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</a:t>
            </a:r>
            <a:r>
              <a:rPr lang="en-US" dirty="0" err="1"/>
              <a:t>Hessenberg</a:t>
            </a:r>
            <a:r>
              <a:rPr lang="en-US" dirty="0"/>
              <a:t> using Householder  Reflectors </a:t>
            </a:r>
            <a:r>
              <a:rPr lang="en-US" dirty="0" err="1"/>
              <a:t>cntd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continue this procedure until we run out of steps.</a:t>
                </a:r>
              </a:p>
              <a:p>
                <a:pPr lvl="1"/>
                <a:r>
                  <a:rPr lang="en-US" dirty="0"/>
                  <a:t>In general, to put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into Upper </a:t>
                </a:r>
                <a:r>
                  <a:rPr lang="en-US" dirty="0" err="1"/>
                  <a:t>Hessenberg</a:t>
                </a:r>
                <a:r>
                  <a:rPr lang="en-US" dirty="0"/>
                  <a:t> form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steps.</a:t>
                </a:r>
              </a:p>
              <a:p>
                <a:r>
                  <a:rPr lang="en-US" dirty="0"/>
                  <a:t>We now have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𝑸𝑨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that is similar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matrix has the same eigenvalues as the original matrix A.</a:t>
                </a:r>
              </a:p>
              <a:p>
                <a:r>
                  <a:rPr lang="en-US" dirty="0"/>
                  <a:t>Since it is in Upper </a:t>
                </a:r>
                <a:r>
                  <a:rPr lang="en-US" dirty="0" err="1"/>
                  <a:t>Hessenberg</a:t>
                </a:r>
                <a:r>
                  <a:rPr lang="en-US" dirty="0"/>
                  <a:t> form, we can apply our previous Improved Shifted QR Algorithm to find the eigenvalues of the matrix.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57ED6-471F-4B0F-B1B5-C441D592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9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3068-3011-21BD-FADC-00F00168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</a:t>
            </a:r>
            <a:r>
              <a:rPr lang="en-US" dirty="0" err="1"/>
              <a:t>Hessenberg</a:t>
            </a:r>
            <a:r>
              <a:rPr lang="en-US" dirty="0"/>
              <a:t> Form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9B9F2-289D-994B-A07E-C74E6E742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put the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into Upper </a:t>
                </a:r>
                <a:r>
                  <a:rPr lang="en-US" dirty="0" err="1"/>
                  <a:t>Hessenberg</a:t>
                </a:r>
                <a:r>
                  <a:rPr lang="en-US" dirty="0"/>
                  <a:t> Form.</a:t>
                </a:r>
              </a:p>
              <a:p>
                <a:r>
                  <a:rPr lang="en-US" dirty="0"/>
                  <a:t>We take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found the necessary Householder reflector earlier,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So, we now have,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9B9F2-289D-994B-A07E-C74E6E742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AE42-B31B-12BB-A84A-86DA72B4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is no good direct way of finding the eigenvalues of a matrix.</a:t>
                </a:r>
              </a:p>
              <a:p>
                <a:r>
                  <a:rPr lang="en-US" dirty="0"/>
                  <a:t>The typical method of using the characteristic polynomial is not suitable for the large matrices we may be interested in.</a:t>
                </a:r>
              </a:p>
              <a:p>
                <a:pPr lvl="1"/>
                <a:r>
                  <a:rPr lang="en-US" dirty="0"/>
                  <a:t>We looked at an example of a diagonal matrix with the values of 1 to 20 on the diagonal.</a:t>
                </a:r>
              </a:p>
              <a:p>
                <a:pPr lvl="1"/>
                <a:r>
                  <a:rPr lang="en-US" dirty="0"/>
                  <a:t>It has coefficients on the order of 20! Which is too large to store in IEEE double precision.</a:t>
                </a:r>
              </a:p>
              <a:p>
                <a:r>
                  <a:rPr lang="en-US" dirty="0"/>
                  <a:t>We needed a better way to find eigenvalues, so we turned to iterative methods.</a:t>
                </a:r>
              </a:p>
              <a:p>
                <a:r>
                  <a:rPr lang="en-US" dirty="0"/>
                  <a:t>The first was the Power Iteration Method where we multiply the matrix A by an arbitrary vector.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50F5A-2848-40DB-AAE3-865BE2B1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2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E5DB-3817-C5A6-9499-F73FF004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</a:t>
            </a:r>
            <a:r>
              <a:rPr lang="en-US" dirty="0" err="1"/>
              <a:t>Hessenberg</a:t>
            </a:r>
            <a:r>
              <a:rPr lang="en-US" dirty="0"/>
              <a:t> Form Example </a:t>
            </a:r>
            <a:r>
              <a:rPr lang="en-US" dirty="0" err="1"/>
              <a:t>cntd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582FA-A4D7-85D8-D46D-E2A28049D1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Finally, we form,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What’s next?</a:t>
                </a:r>
              </a:p>
              <a:p>
                <a:r>
                  <a:rPr lang="en-US" dirty="0"/>
                  <a:t>This is in Upper </a:t>
                </a:r>
                <a:r>
                  <a:rPr lang="en-US" dirty="0" err="1"/>
                  <a:t>Hessenberg</a:t>
                </a:r>
                <a:r>
                  <a:rPr lang="en-US" dirty="0"/>
                  <a:t> Form so we’re done with that part.</a:t>
                </a:r>
              </a:p>
              <a:p>
                <a:r>
                  <a:rPr lang="en-US" dirty="0"/>
                  <a:t>What do we do now with the matrix?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582FA-A4D7-85D8-D46D-E2A28049D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AB95B-6D0C-EEB4-A3AC-692B3A66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</a:t>
            </a:r>
            <a:r>
              <a:rPr lang="en-US" dirty="0" err="1"/>
              <a:t>Hessenberg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1:n-2</a:t>
            </a:r>
          </a:p>
          <a:p>
            <a:pPr marL="0" indent="0">
              <a:buNone/>
            </a:pPr>
            <a:r>
              <a:rPr lang="en-US" dirty="0"/>
              <a:t>	x = A(i+1:n,i);</a:t>
            </a:r>
          </a:p>
          <a:p>
            <a:pPr marL="0" indent="0">
              <a:buNone/>
            </a:pPr>
            <a:r>
              <a:rPr lang="en-US" dirty="0"/>
              <a:t>	v(1:n-i,i) = -sign(x(1))*norm(x)*eye(n-I,1)-x;</a:t>
            </a:r>
          </a:p>
          <a:p>
            <a:pPr marL="0" indent="0">
              <a:buNone/>
            </a:pPr>
            <a:r>
              <a:rPr lang="en-US" dirty="0"/>
              <a:t>	v(1:n-i,i) = v(1:n-i,i)/norm(v(1:n-i,i));</a:t>
            </a:r>
          </a:p>
          <a:p>
            <a:pPr marL="0" indent="0">
              <a:buNone/>
            </a:pPr>
            <a:r>
              <a:rPr lang="en-US" dirty="0"/>
              <a:t>	A(i+1:n,i:n) = A(i+1:n,i:n) -2*v(1:n-i,i)*v(1:n-i,i)’*A(i+1:n,i:n);</a:t>
            </a:r>
          </a:p>
          <a:p>
            <a:pPr marL="0" indent="0">
              <a:buNone/>
            </a:pPr>
            <a:r>
              <a:rPr lang="en-US" dirty="0"/>
              <a:t>	A(1:n,i+1:n) = A(1:n,i+1:n) -2*A( : ,i+1:n)*v(1:n-i,i)*v(1:n-i,i)’;</a:t>
            </a:r>
          </a:p>
          <a:p>
            <a:pPr marL="0" indent="0">
              <a:buNone/>
            </a:pPr>
            <a:r>
              <a:rPr lang="en-US" dirty="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11495-5E52-439F-8054-B82558F0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</a:t>
            </a:r>
            <a:r>
              <a:rPr lang="en-US" dirty="0" err="1"/>
              <a:t>Hessenberg</a:t>
            </a:r>
            <a:r>
              <a:rPr lang="en-US" dirty="0"/>
              <a:t> and QR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Upper </a:t>
            </a:r>
            <a:r>
              <a:rPr lang="en-US" dirty="0" err="1"/>
              <a:t>Hessenberg</a:t>
            </a:r>
            <a:r>
              <a:rPr lang="en-US" dirty="0"/>
              <a:t> algorithm puts the matrix into the real </a:t>
            </a:r>
            <a:r>
              <a:rPr lang="en-US" dirty="0" err="1"/>
              <a:t>Schur</a:t>
            </a:r>
            <a:r>
              <a:rPr lang="en-US" dirty="0"/>
              <a:t> form right away.</a:t>
            </a:r>
          </a:p>
          <a:p>
            <a:r>
              <a:rPr lang="en-US" dirty="0"/>
              <a:t>Sometimes we need to apply the Improved Shifted QR algorithm to put the matrix into a real </a:t>
            </a:r>
            <a:r>
              <a:rPr lang="en-US" dirty="0" err="1"/>
              <a:t>Schur</a:t>
            </a:r>
            <a:r>
              <a:rPr lang="en-US" dirty="0"/>
              <a:t> form.</a:t>
            </a:r>
          </a:p>
          <a:p>
            <a:r>
              <a:rPr lang="en-US" dirty="0"/>
              <a:t>Either way, we can easily compute the eigenvalues of any arbitrary matrix using this algorithm.</a:t>
            </a:r>
          </a:p>
          <a:p>
            <a:r>
              <a:rPr lang="en-US" dirty="0"/>
              <a:t>This is the method that </a:t>
            </a:r>
            <a:r>
              <a:rPr lang="en-US" dirty="0" err="1"/>
              <a:t>Matlab’s</a:t>
            </a:r>
            <a:r>
              <a:rPr lang="en-US" dirty="0"/>
              <a:t> “</a:t>
            </a:r>
            <a:r>
              <a:rPr lang="en-US" dirty="0" err="1"/>
              <a:t>eig</a:t>
            </a:r>
            <a:r>
              <a:rPr lang="en-US" dirty="0"/>
              <a:t>” function uses to compute eigenvalues.</a:t>
            </a:r>
          </a:p>
          <a:p>
            <a:pPr lvl="1"/>
            <a:r>
              <a:rPr lang="en-US" dirty="0"/>
              <a:t>Unless the matrices are symmetric where it instead uses Cholesky decomposition.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3C26E-5412-44C4-97F8-49B279DA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46FE-ED6F-A277-D186-0C197F3B7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F8DD2-D94F-0F8A-2550-4280B8E4B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97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Systems of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previously looked at systems of the form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The matrices were all full rank and the systems had unique solutions.</a:t>
                </a:r>
              </a:p>
              <a:p>
                <a:r>
                  <a:rPr lang="en-US" dirty="0"/>
                  <a:t>That is, the systems of equations the matrix equation represented had as many unknowns as it does independent equations and they were all consistent.</a:t>
                </a:r>
              </a:p>
              <a:p>
                <a:pPr lvl="1"/>
                <a:r>
                  <a:rPr lang="en-US" dirty="0"/>
                  <a:t>The matrix A is square and invertible</a:t>
                </a:r>
              </a:p>
              <a:p>
                <a:r>
                  <a:rPr lang="en-US" dirty="0"/>
                  <a:t>What if we have equations that have no solution?</a:t>
                </a:r>
              </a:p>
              <a:p>
                <a:r>
                  <a:rPr lang="en-US" dirty="0"/>
                  <a:t>The system is said to be “inconsistent”.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14CB-E7FE-4C10-BD87-B428D9B7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35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system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Take for example the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system has no solution!</a:t>
                </a:r>
              </a:p>
              <a:p>
                <a:r>
                  <a:rPr lang="en-US" dirty="0"/>
                  <a:t>Any solution that satisfies equation 1 can not satisfy equation 3!</a:t>
                </a:r>
              </a:p>
              <a:p>
                <a:r>
                  <a:rPr lang="en-US" dirty="0"/>
                  <a:t>Why do we care about systems that have no solution?</a:t>
                </a:r>
              </a:p>
              <a:p>
                <a:r>
                  <a:rPr lang="en-US" dirty="0"/>
                  <a:t>Well, there are some good reasons why we might have an inconsistent system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Our coefficients are slightly off leading to an inconsistent set of equations.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We have more equations than unknowns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b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28670-E27F-43C2-AB0E-74252F04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27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can’t apply Gaussian elimination or any of the other methods we proposed previously.</a:t>
                </a:r>
              </a:p>
              <a:p>
                <a:pPr lvl="1"/>
                <a:r>
                  <a:rPr lang="en-US" dirty="0"/>
                  <a:t>They won’t converge or the algorithm will halt.</a:t>
                </a:r>
              </a:p>
              <a:p>
                <a:r>
                  <a:rPr lang="en-US" dirty="0"/>
                  <a:t>We often want to solve these systems of equations even if there is no solution though.</a:t>
                </a:r>
              </a:p>
              <a:p>
                <a:pPr lvl="1"/>
                <a:r>
                  <a:rPr lang="en-US" dirty="0"/>
                  <a:t>Scientists are annoying like that.</a:t>
                </a:r>
              </a:p>
              <a:p>
                <a:pPr lvl="1"/>
                <a:r>
                  <a:rPr lang="en-US" dirty="0"/>
                  <a:t>They want answers when literally none can possibly exist.</a:t>
                </a:r>
              </a:p>
              <a:p>
                <a:r>
                  <a:rPr lang="en-US" dirty="0"/>
                  <a:t>So, what do we do? We cut our losses.</a:t>
                </a:r>
              </a:p>
              <a:p>
                <a:r>
                  <a:rPr lang="en-US" dirty="0"/>
                  <a:t>We try to find the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that comes </a:t>
                </a:r>
                <a:r>
                  <a:rPr lang="en-US" i="1" dirty="0"/>
                  <a:t>closest</a:t>
                </a:r>
                <a:r>
                  <a:rPr lang="en-US" dirty="0"/>
                  <a:t> to being correct.</a:t>
                </a:r>
              </a:p>
              <a:p>
                <a:r>
                  <a:rPr lang="en-US" dirty="0"/>
                  <a:t>What does it mean to be closest to the correct answer?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61FF-8D9E-442F-907A-86F56CDB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define closeness to mean closest in Euclidean Distance, we have a straightforward algorithm to solve for the closest answer which we call the </a:t>
            </a:r>
            <a:r>
              <a:rPr lang="en-US" i="1" dirty="0"/>
              <a:t>least squares solution.</a:t>
            </a:r>
            <a:endParaRPr lang="en-US" dirty="0"/>
          </a:p>
          <a:p>
            <a:r>
              <a:rPr lang="en-US" dirty="0"/>
              <a:t>This was first published by Legendre in 1805 who used it to analyze data about the shape of the Earth.</a:t>
            </a:r>
          </a:p>
          <a:p>
            <a:r>
              <a:rPr lang="en-US" dirty="0"/>
              <a:t>It very quickly became a standard tool in multiple fields of science.</a:t>
            </a:r>
          </a:p>
          <a:p>
            <a:r>
              <a:rPr lang="en-US" dirty="0"/>
              <a:t>In 1809 Gauss published a result using least squares to calculate the orbits of celestial objects.</a:t>
            </a:r>
          </a:p>
          <a:p>
            <a:pPr lvl="1"/>
            <a:r>
              <a:rPr lang="en-US" dirty="0"/>
              <a:t>He claimed to have figured out least squares first in 1795.</a:t>
            </a:r>
          </a:p>
          <a:p>
            <a:pPr lvl="1"/>
            <a:r>
              <a:rPr lang="en-US" dirty="0"/>
              <a:t>Disputes about priority are the best kinds of flame war.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DDF17-2864-49B9-B1F2-18564F34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6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660358"/>
                <a:ext cx="8946541" cy="45880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Take an inconsistent system of equations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think of this as linear combinations of the column vectors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These sweep out a plane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Our RHS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not lie in this plane otherwise we would have an exact solution.</a:t>
                </a:r>
              </a:p>
              <a:p>
                <a:r>
                  <a:rPr lang="en-US" dirty="0"/>
                  <a:t>The best we can get is a solution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whose residual is perpendicular to the plane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660358"/>
                <a:ext cx="8946541" cy="4588041"/>
              </a:xfrm>
              <a:blipFill>
                <a:blip r:embed="rId2"/>
                <a:stretch>
                  <a:fillRect l="-341" t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827" y="2087465"/>
            <a:ext cx="2614363" cy="893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827" y="3486041"/>
            <a:ext cx="2618745" cy="8272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27B88-2981-4F74-9E21-A3B9815A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0190" y="4005543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78467" y="2723580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15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 graphically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015" y="1721770"/>
            <a:ext cx="7406422" cy="46857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E66AD6-0453-4CE9-8E72-5E4DC70F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34388" y="6494180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5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repeated enough times, we would converge to the eigenvector with the largest eigenvalue.</a:t>
                </a:r>
              </a:p>
              <a:p>
                <a:pPr lvl="1"/>
                <a:r>
                  <a:rPr lang="en-US" dirty="0"/>
                  <a:t>This is sometimes called the dominant eigenvalue.</a:t>
                </a:r>
              </a:p>
              <a:p>
                <a:pPr lvl="1"/>
                <a:r>
                  <a:rPr lang="en-US" dirty="0"/>
                  <a:t>The transformation of the matrix A tends to move a vector in this direction.</a:t>
                </a:r>
              </a:p>
              <a:p>
                <a:pPr lvl="1"/>
                <a:r>
                  <a:rPr lang="en-US" dirty="0"/>
                  <a:t>It dominates because the eigenvalue is how much the matrix scales a vector.</a:t>
                </a:r>
              </a:p>
              <a:p>
                <a:r>
                  <a:rPr lang="en-US" dirty="0"/>
                  <a:t>This procedure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Flops at every iteration and only finds one eigenvalue and eigenvector.</a:t>
                </a:r>
              </a:p>
              <a:p>
                <a:r>
                  <a:rPr lang="en-US" dirty="0"/>
                  <a:t>We can instead use Inverse Power Iteration which multiplies by the inverse of the matrix 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78FE2-C47D-403C-9669-B41F677F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Equations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condition that the residual is perpendicular to the plane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simply,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𝑨𝒙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We can rewrite this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The only way for the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to be perpendicular to every vector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if that vector is the zero vector, i.e.,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can be rewritten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Solving this gives the least squares solution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00A8-B767-4952-8EB4-B3E6B9B6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8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first looked at extending our </a:t>
            </a:r>
            <a:r>
              <a:rPr lang="en-US" dirty="0" err="1"/>
              <a:t>Unshifted</a:t>
            </a:r>
            <a:r>
              <a:rPr lang="en-US" dirty="0"/>
              <a:t> QR algorithm to the shifted QR algorithm.</a:t>
            </a:r>
          </a:p>
          <a:p>
            <a:r>
              <a:rPr lang="en-US" dirty="0"/>
              <a:t>We did this to replace the matrix A with a transformed matrix that had the same eigenvalues but is in the real </a:t>
            </a:r>
            <a:r>
              <a:rPr lang="en-US" dirty="0" err="1"/>
              <a:t>Schur</a:t>
            </a:r>
            <a:r>
              <a:rPr lang="en-US" dirty="0"/>
              <a:t> form.</a:t>
            </a:r>
          </a:p>
          <a:p>
            <a:pPr lvl="1"/>
            <a:r>
              <a:rPr lang="en-US" dirty="0"/>
              <a:t>This let us easily compute the eigenvalues.</a:t>
            </a:r>
          </a:p>
          <a:p>
            <a:r>
              <a:rPr lang="en-US" dirty="0"/>
              <a:t>That only works for some matrices so we had to extend our method to work for any arbitrary method.</a:t>
            </a:r>
          </a:p>
          <a:p>
            <a:r>
              <a:rPr lang="en-US" dirty="0"/>
              <a:t>We did this by first putting a matrix into Upper </a:t>
            </a:r>
            <a:r>
              <a:rPr lang="en-US" dirty="0" err="1"/>
              <a:t>Hessenberg</a:t>
            </a:r>
            <a:r>
              <a:rPr lang="en-US" dirty="0"/>
              <a:t> form by using Householder Rotators.</a:t>
            </a:r>
          </a:p>
          <a:p>
            <a:r>
              <a:rPr lang="en-US" dirty="0"/>
              <a:t>After putting a matrix into an Upper </a:t>
            </a:r>
            <a:r>
              <a:rPr lang="en-US" dirty="0" err="1"/>
              <a:t>Hessenberg</a:t>
            </a:r>
            <a:r>
              <a:rPr lang="en-US" dirty="0"/>
              <a:t> form, we can apply the Improved Shifted QR Algorithm to find the eigenvalues.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5186A-2F89-4F84-AF62-A92FC8A0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8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  <a:r>
              <a:rPr lang="en-US" dirty="0"/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switched gears to looking at inconsistent systems of equations</a:t>
            </a:r>
          </a:p>
          <a:p>
            <a:pPr lvl="1"/>
            <a:r>
              <a:rPr lang="en-US" dirty="0"/>
              <a:t>This happens when our system has no solution which often occurs if we have more equations than unknowns.</a:t>
            </a:r>
          </a:p>
          <a:p>
            <a:r>
              <a:rPr lang="en-US" dirty="0"/>
              <a:t>We can not hope to find a solution for these systems because none exist.</a:t>
            </a:r>
          </a:p>
          <a:p>
            <a:r>
              <a:rPr lang="en-US" dirty="0"/>
              <a:t>We can instead try to find an equation that is in a sense “closest” to the “true” answer.</a:t>
            </a:r>
          </a:p>
          <a:p>
            <a:r>
              <a:rPr lang="en-US" dirty="0"/>
              <a:t>We looked at one way of doing this using Normal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4297A-0BF0-450B-B02A-FABB7917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3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F3F9-14FA-A10D-8293-685562C4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3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typically rewrite this as,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and solve it using Gaussian Elimination.</a:t>
                </a:r>
              </a:p>
              <a:p>
                <a:r>
                  <a:rPr lang="en-US" dirty="0"/>
                  <a:t>The IPI method finds the smallest eigenvalue and the associated eigenvector.</a:t>
                </a:r>
              </a:p>
              <a:p>
                <a:r>
                  <a:rPr lang="en-US" dirty="0"/>
                  <a:t>We also looked at the Shifted Inverse Power Iteration method where we shift the matrix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dirty="0"/>
                  <a:t> and find the eigenvalue of this.</a:t>
                </a:r>
                <a:endParaRPr lang="en-US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finds the eigenvalue closest to s.</a:t>
                </a:r>
              </a:p>
              <a:p>
                <a:pPr lvl="1"/>
                <a:r>
                  <a:rPr lang="en-US" dirty="0"/>
                  <a:t>If we have a good guess for s, we can get very quick convergence.</a:t>
                </a:r>
              </a:p>
              <a:p>
                <a:pPr lvl="1"/>
                <a:r>
                  <a:rPr lang="en-US" dirty="0"/>
                  <a:t>We don’t use this method with Power Iteration because that would find the eigenvalue </a:t>
                </a:r>
                <a:r>
                  <a:rPr lang="en-US" i="1" dirty="0"/>
                  <a:t>furthest</a:t>
                </a:r>
                <a:r>
                  <a:rPr lang="en-US" dirty="0"/>
                  <a:t> from s which is much less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4B46-2B1B-4949-BDE1-1652ACFE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further modification was the Rayleigh Quotient Algorithm which has very fast convergence for single eigenvalues.</a:t>
            </a:r>
          </a:p>
          <a:p>
            <a:r>
              <a:rPr lang="en-US" dirty="0"/>
              <a:t>This allows us to find more than just the smallest and largest eigenvalues.</a:t>
            </a:r>
          </a:p>
          <a:p>
            <a:r>
              <a:rPr lang="en-US" dirty="0"/>
              <a:t>We can use this idea to find ALL eigenvalues at once.</a:t>
            </a:r>
          </a:p>
          <a:p>
            <a:r>
              <a:rPr lang="en-US" dirty="0"/>
              <a:t>One approach is the </a:t>
            </a:r>
            <a:r>
              <a:rPr lang="en-US" dirty="0" err="1"/>
              <a:t>Unshifted</a:t>
            </a:r>
            <a:r>
              <a:rPr lang="en-US" dirty="0"/>
              <a:t> QR Algorithm.</a:t>
            </a:r>
          </a:p>
          <a:p>
            <a:pPr lvl="1"/>
            <a:r>
              <a:rPr lang="en-US" dirty="0"/>
              <a:t>The basic approach here is to convert A into a similar matrix that is upper triangular so we can read the eigenvalues off of it.</a:t>
            </a:r>
          </a:p>
          <a:p>
            <a:pPr lvl="1"/>
            <a:r>
              <a:rPr lang="en-US" dirty="0"/>
              <a:t>This works for symmetric matrices with no repeated eigenvalues.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8FFCA-2FFE-458A-A63B-A0DA4518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err="1"/>
              <a:t>Schur</a:t>
            </a:r>
            <a:r>
              <a:rPr lang="en-US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continue our study of matrix eigenvalues, we probably want a way to find the eigenvalues of a </a:t>
                </a:r>
                <a:r>
                  <a:rPr lang="en-US" dirty="0" err="1"/>
                  <a:t>nonsymmetric</a:t>
                </a:r>
                <a:r>
                  <a:rPr lang="en-US" dirty="0"/>
                  <a:t> matrix.</a:t>
                </a:r>
              </a:p>
              <a:p>
                <a:r>
                  <a:rPr lang="en-US" dirty="0"/>
                  <a:t>To do this, we’ll need to know some things about the “real Schur form”.</a:t>
                </a:r>
              </a:p>
              <a:p>
                <a:r>
                  <a:rPr lang="en-US" dirty="0"/>
                  <a:t>A matrix is in a real Schur form if it upper triangular except for some instances of 2 x 2 matrices on the diagonal.</a:t>
                </a:r>
              </a:p>
              <a:p>
                <a:r>
                  <a:rPr lang="en-US" dirty="0"/>
                  <a:t>Any square matrix with real elements is similar to a matrix</a:t>
                </a:r>
              </a:p>
              <a:p>
                <a:pPr marL="0" indent="0">
                  <a:buNone/>
                </a:pPr>
                <a:r>
                  <a:rPr lang="en-US" dirty="0"/>
                  <a:t>	that is in the real </a:t>
                </a:r>
                <a:r>
                  <a:rPr lang="en-US" dirty="0" err="1"/>
                  <a:t>Schur</a:t>
                </a:r>
                <a:r>
                  <a:rPr lang="en-US" dirty="0"/>
                  <a:t> form.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𝑇𝑄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Here T is a real </a:t>
                </a:r>
                <a:r>
                  <a:rPr lang="en-US" dirty="0" err="1"/>
                  <a:t>Schur</a:t>
                </a:r>
                <a:r>
                  <a:rPr lang="en-US" dirty="0"/>
                  <a:t> matrix and Q is orthogonal.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596" y="4173809"/>
            <a:ext cx="2844703" cy="20745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6461C-FD81-493A-A3D4-759A6EC5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33109" y="6331753"/>
            <a:ext cx="711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7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err="1"/>
              <a:t>Schur</a:t>
            </a:r>
            <a:r>
              <a:rPr lang="en-US" dirty="0"/>
              <a:t> Form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eigenvalues of a real </a:t>
            </a:r>
            <a:r>
              <a:rPr lang="en-US" dirty="0" err="1"/>
              <a:t>Schur</a:t>
            </a:r>
            <a:r>
              <a:rPr lang="en-US" dirty="0"/>
              <a:t> form matrix are very easy to compute.</a:t>
            </a:r>
          </a:p>
          <a:p>
            <a:r>
              <a:rPr lang="en-US" dirty="0"/>
              <a:t>The 1 x 1 matrices on the diagonal are eigenvalues and the eigenvalues of the 2 x 2 submatrices are eigenvalues.</a:t>
            </a:r>
          </a:p>
          <a:p>
            <a:r>
              <a:rPr lang="en-US" dirty="0"/>
              <a:t>Since these are eigenvalues of the matrix T, they are also eigenvalues of the matrix A since they are similar.</a:t>
            </a:r>
          </a:p>
          <a:p>
            <a:r>
              <a:rPr lang="en-US" dirty="0"/>
              <a:t>The full QR algorithm moves the matrix A towards its real </a:t>
            </a:r>
            <a:r>
              <a:rPr lang="en-US" dirty="0" err="1"/>
              <a:t>Schur</a:t>
            </a:r>
            <a:r>
              <a:rPr lang="en-US" dirty="0"/>
              <a:t> form using similarity transformations which we will use to find its eigenvalues.</a:t>
            </a:r>
          </a:p>
          <a:p>
            <a:pPr lvl="1"/>
            <a:r>
              <a:rPr lang="en-US" dirty="0"/>
              <a:t>We’ll do this in two steps.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CEECF-E2E0-4729-A554-DCBFE4FA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Shifted QR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First, we shift the matrix and perform the QR factorization.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We then form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It’s important to see that</a:t>
                </a:r>
              </a:p>
              <a:p>
                <a:pPr marL="0" indent="0" algn="ctr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b="1" dirty="0"/>
              </a:p>
              <a:p>
                <a:pPr marL="0" indent="0" algn="ctr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b="1" dirty="0"/>
              </a:p>
              <a:p>
                <a:pPr marL="0" indent="0" algn="ctr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has the same eigenvalues.</a:t>
                </a:r>
              </a:p>
              <a:p>
                <a:pPr marL="0" indent="0" algn="ctr">
                  <a:buNone/>
                </a:pPr>
                <a:endParaRPr lang="en-US" b="1" dirty="0"/>
              </a:p>
              <a:p>
                <a:pPr marL="0" indent="0" algn="ctr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B3B2B-9FA4-4751-B2F8-DFD22341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2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Shifted QR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 we choose for the shift?</a:t>
                </a:r>
              </a:p>
              <a:p>
                <a:r>
                  <a:rPr lang="en-US" dirty="0"/>
                  <a:t>We will choose the value of the bottom right element to be our shift at every iteration.</a:t>
                </a:r>
              </a:p>
              <a:p>
                <a:r>
                  <a:rPr lang="en-US" dirty="0"/>
                  <a:t>This will allow us to home in on one eigenvalue and, once we have reached convergence, we will “deflate” the matrix and start over.</a:t>
                </a:r>
              </a:p>
              <a:p>
                <a:r>
                  <a:rPr lang="en-US" dirty="0"/>
                  <a:t>What do I mean by deflate?</a:t>
                </a:r>
              </a:p>
              <a:p>
                <a:pPr lvl="1"/>
                <a:r>
                  <a:rPr lang="en-US" dirty="0"/>
                  <a:t>We will remove the bottom row and rightmost column and reduce the size of the matrix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So, at every iteration, we check the elements on the last row.</a:t>
                </a:r>
              </a:p>
              <a:p>
                <a:r>
                  <a:rPr lang="en-US" dirty="0"/>
                  <a:t>If all elements are “small” except for the element on the diagonal, we remove that row and column and store the eigenvalue.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7BA44-5AE5-4C18-9A06-9EC48959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B606-0D28-4BEB-8648-9E8E9D4CA4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1282</TotalTime>
  <Words>3333</Words>
  <Application>Microsoft Office PowerPoint</Application>
  <PresentationFormat>Widescreen</PresentationFormat>
  <Paragraphs>295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Bell MT</vt:lpstr>
      <vt:lpstr>Calibri</vt:lpstr>
      <vt:lpstr>Cambria Math</vt:lpstr>
      <vt:lpstr>Century Gothic</vt:lpstr>
      <vt:lpstr>Wingdings 3</vt:lpstr>
      <vt:lpstr>Ion</vt:lpstr>
      <vt:lpstr>Eigenvalues 2: Shifted QR and Least Squares</vt:lpstr>
      <vt:lpstr>Review from last lecture</vt:lpstr>
      <vt:lpstr>Review from last lecture cntd</vt:lpstr>
      <vt:lpstr>Review from last lecture cntd</vt:lpstr>
      <vt:lpstr>Review from last lecture cntd</vt:lpstr>
      <vt:lpstr>Real Schur Form</vt:lpstr>
      <vt:lpstr>Real Schur Form cont</vt:lpstr>
      <vt:lpstr>Shifted QR Algorithm</vt:lpstr>
      <vt:lpstr>Shifted QR Algorithm</vt:lpstr>
      <vt:lpstr>Shifted QR Algorithm algorithm (draft)</vt:lpstr>
      <vt:lpstr>Improved Shifted QR Algorithm</vt:lpstr>
      <vt:lpstr>Improved Shifted QR Algorithm algorithm </vt:lpstr>
      <vt:lpstr>Upper Hessenberg Form</vt:lpstr>
      <vt:lpstr>Householder Reflectors</vt:lpstr>
      <vt:lpstr>Householder Reflectors cont</vt:lpstr>
      <vt:lpstr>Upper Hessenberg using Householder  Reflectors</vt:lpstr>
      <vt:lpstr>Upper Hessenberg using Householder  reflectors cntd</vt:lpstr>
      <vt:lpstr>Upper Hessenberg using Householder  Reflectors cntd</vt:lpstr>
      <vt:lpstr>Upper Hessenberg Form Example</vt:lpstr>
      <vt:lpstr>Upper Hessenberg Form Example cntd</vt:lpstr>
      <vt:lpstr>Upper Hessenberg algorithm</vt:lpstr>
      <vt:lpstr>Upper Hessenberg and QR algorithm</vt:lpstr>
      <vt:lpstr>Least Squares</vt:lpstr>
      <vt:lpstr>Inconsistent Systems of Equations</vt:lpstr>
      <vt:lpstr>Inconsistent system example</vt:lpstr>
      <vt:lpstr>Why do we care?</vt:lpstr>
      <vt:lpstr>Method of Least Squares</vt:lpstr>
      <vt:lpstr>Normal Equations</vt:lpstr>
      <vt:lpstr>Normal Equations graphically</vt:lpstr>
      <vt:lpstr>Normal Equations contd</vt:lpstr>
      <vt:lpstr>Summary </vt:lpstr>
      <vt:lpstr>Summary part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Eigenvalues 2: Shifted QR and SVD</dc:title>
  <dc:creator>Christopher Moakler</dc:creator>
  <cp:lastModifiedBy>Christopher John Moakler</cp:lastModifiedBy>
  <cp:revision>34</cp:revision>
  <dcterms:created xsi:type="dcterms:W3CDTF">2022-03-03T02:13:51Z</dcterms:created>
  <dcterms:modified xsi:type="dcterms:W3CDTF">2022-11-15T07:57:38Z</dcterms:modified>
</cp:coreProperties>
</file>